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bin" ContentType="image/unknown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6" r:id="rId3"/>
    <p:sldId id="300" r:id="rId4"/>
    <p:sldId id="302" r:id="rId5"/>
    <p:sldId id="321" r:id="rId6"/>
    <p:sldId id="306" r:id="rId7"/>
    <p:sldId id="303" r:id="rId8"/>
    <p:sldId id="309" r:id="rId9"/>
    <p:sldId id="292" r:id="rId10"/>
  </p:sldIdLst>
  <p:sldSz cx="7772400" cy="100584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CC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34"/>
    <p:restoredTop sz="94683"/>
  </p:normalViewPr>
  <p:slideViewPr>
    <p:cSldViewPr snapToGrid="0" snapToObjects="1">
      <p:cViewPr varScale="1">
        <p:scale>
          <a:sx n="47" d="100"/>
          <a:sy n="47" d="100"/>
        </p:scale>
        <p:origin x="1746" y="4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-2772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2D444-3052-491B-879D-48A1AFD68E3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7B22-8344-4347-A665-1530E3F65AA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C095C5C-7771-1247-8BCE-53BF58BF4DE3}" type="datetimeFigureOut">
              <a:rPr lang="pt-BR" smtClean="0"/>
              <a:pPr/>
              <a:t>26/07/2021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79525"/>
            <a:ext cx="26670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73A48C2-B269-F94C-96A6-D5CDBE0122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81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48C2-B269-F94C-96A6-D5CDBE0122E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51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48C2-B269-F94C-96A6-D5CDBE0122E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77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48C2-B269-F94C-96A6-D5CDBE0122E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58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A48C2-B269-F94C-96A6-D5CDBE0122E0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28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A48C2-B269-F94C-96A6-D5CDBE0122E0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1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48C2-B269-F94C-96A6-D5CDBE0122E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95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48C2-B269-F94C-96A6-D5CDBE0122E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54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48C2-B269-F94C-96A6-D5CDBE0122E0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5683" y="3514166"/>
            <a:ext cx="4041035" cy="4697504"/>
          </a:xfrm>
        </p:spPr>
        <p:txBody>
          <a:bodyPr wrap="square"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Digite aqui o título do seu E-book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781050" y="680936"/>
            <a:ext cx="6248400" cy="79572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3541059" y="8577984"/>
            <a:ext cx="690282" cy="1203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12966" y="8866188"/>
            <a:ext cx="4946559" cy="38576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pt-BR"/>
              <a:t>autor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7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 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2187" y="1237130"/>
            <a:ext cx="4593479" cy="2434488"/>
          </a:xfrm>
        </p:spPr>
        <p:txBody>
          <a:bodyPr wrap="square" lIns="0" tIns="0" rIns="0" bIns="0"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Digite aqui o título do seu E-book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2139198" y="3899644"/>
            <a:ext cx="4946468" cy="473851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2528047" y="3833124"/>
            <a:ext cx="690282" cy="1203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2528047" y="4222376"/>
            <a:ext cx="4222377" cy="4145650"/>
          </a:xfrm>
        </p:spPr>
        <p:txBody>
          <a:bodyPr lIns="0" tIns="0" rIns="0" bIns="0">
            <a:normAutofit/>
          </a:bodyPr>
          <a:lstStyle>
            <a:lvl1pPr marL="0" indent="0" algn="just">
              <a:lnSpc>
                <a:spcPts val="2500"/>
              </a:lnSpc>
              <a:spcAft>
                <a:spcPts val="1000"/>
              </a:spcAft>
              <a:buNone/>
              <a:defRPr sz="1900">
                <a:solidFill>
                  <a:schemeClr val="bg1"/>
                </a:solidFill>
              </a:defRPr>
            </a:lvl1pPr>
            <a:lvl2pPr algn="just">
              <a:lnSpc>
                <a:spcPts val="2500"/>
              </a:lnSpc>
              <a:spcAft>
                <a:spcPts val="1000"/>
              </a:spcAft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2pPr>
            <a:lvl3pPr algn="just">
              <a:lnSpc>
                <a:spcPts val="2500"/>
              </a:lnSpc>
              <a:spcAft>
                <a:spcPts val="1000"/>
              </a:spcAft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3pPr>
            <a:lvl4pPr algn="just">
              <a:lnSpc>
                <a:spcPts val="2500"/>
              </a:lnSpc>
              <a:spcAft>
                <a:spcPts val="1000"/>
              </a:spcAft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4pPr>
            <a:lvl5pPr algn="just">
              <a:lnSpc>
                <a:spcPts val="2500"/>
              </a:lnSpc>
              <a:spcAft>
                <a:spcPts val="1000"/>
              </a:spcAft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8073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7772400" cy="663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2139198" y="349625"/>
            <a:ext cx="4946468" cy="2653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bIns="144000" rtlCol="0" anchor="b"/>
          <a:lstStyle/>
          <a:p>
            <a:pPr algn="l"/>
            <a:r>
              <a:rPr lang="pt-BR" sz="4000" b="1" i="0" dirty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rPr>
              <a:t>SUMÁRIO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2528047" y="2940424"/>
            <a:ext cx="690282" cy="1203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2402541" y="3352518"/>
            <a:ext cx="690282" cy="5872163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pt-BR" sz="1900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pt-BR" dirty="0"/>
              <a:t>01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02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03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04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05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06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07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08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09</a:t>
            </a:r>
          </a:p>
        </p:txBody>
      </p:sp>
      <p:sp>
        <p:nvSpPr>
          <p:cNvPr id="18" name="Espaço Reservado para Texto 16"/>
          <p:cNvSpPr>
            <a:spLocks noGrp="1"/>
          </p:cNvSpPr>
          <p:nvPr>
            <p:ph type="body" sz="quarter" idx="13" hasCustomPrompt="1"/>
          </p:nvPr>
        </p:nvSpPr>
        <p:spPr>
          <a:xfrm>
            <a:off x="3325906" y="3352518"/>
            <a:ext cx="3759759" cy="5872163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77724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BR" sz="1900" dirty="0" smtClean="0">
                <a:solidFill>
                  <a:schemeClr val="tx2"/>
                </a:solidFill>
              </a:defRPr>
            </a:lvl1pPr>
          </a:lstStyle>
          <a:p>
            <a:pPr marL="0" marR="0" lvl="0" indent="0" algn="l" defTabSz="77724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Capítulo 01</a:t>
            </a:r>
          </a:p>
          <a:p>
            <a:pPr marL="0" marR="0" lvl="0" indent="0" algn="l" defTabSz="77724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pt-BR" dirty="0"/>
              <a:t>Capítulo 02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endParaRPr lang="pt-BR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pt-BR" dirty="0"/>
              <a:t>Capítulo 03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endParaRPr lang="pt-BR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pt-BR" dirty="0"/>
              <a:t>Capítulo 04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endParaRPr lang="pt-BR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pt-BR" dirty="0"/>
              <a:t>Capítulo 05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endParaRPr lang="pt-BR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pt-BR" dirty="0"/>
              <a:t>Capítulo 06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endParaRPr lang="pt-BR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pt-BR" dirty="0"/>
              <a:t>Capítulo 07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endParaRPr lang="pt-BR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pt-BR" dirty="0"/>
              <a:t>Capítulo 08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endParaRPr lang="pt-BR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pt-BR" dirty="0"/>
              <a:t>Capítulo 09</a:t>
            </a:r>
          </a:p>
        </p:txBody>
      </p:sp>
    </p:spTree>
    <p:extLst>
      <p:ext uri="{BB962C8B-B14F-4D97-AF65-F5344CB8AC3E}">
        <p14:creationId xmlns:p14="http://schemas.microsoft.com/office/powerpoint/2010/main" val="61714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de Cap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541031" y="2681916"/>
            <a:ext cx="1824338" cy="990420"/>
          </a:xfrm>
        </p:spPr>
        <p:txBody>
          <a:bodyPr anchor="ctr"/>
          <a:lstStyle>
            <a:lvl1pPr marL="0" indent="0" algn="ctr">
              <a:buNone/>
              <a:defRPr lang="pt-BR" sz="7000" b="1" i="0" kern="1200" cap="all" baseline="0" dirty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pt-BR" dirty="0"/>
              <a:t>01</a:t>
            </a:r>
          </a:p>
        </p:txBody>
      </p:sp>
      <p:sp>
        <p:nvSpPr>
          <p:cNvPr id="9" name="Retângulo 8"/>
          <p:cNvSpPr/>
          <p:nvPr userDrawn="1"/>
        </p:nvSpPr>
        <p:spPr>
          <a:xfrm>
            <a:off x="1541929" y="2681916"/>
            <a:ext cx="5809130" cy="67310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bIns="144000" rtlCol="0" anchor="b"/>
          <a:lstStyle/>
          <a:p>
            <a:pPr algn="l"/>
            <a:endParaRPr lang="pt-BR" sz="4000" b="1" i="0" dirty="0">
              <a:solidFill>
                <a:schemeClr val="accent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1865681" y="3642246"/>
            <a:ext cx="1096594" cy="1203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865682" y="4993340"/>
            <a:ext cx="4763718" cy="3218329"/>
          </a:xfrm>
        </p:spPr>
        <p:txBody>
          <a:bodyPr wrap="square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Digite aqui o título do </a:t>
            </a:r>
            <a:r>
              <a:rPr lang="pt-BR"/>
              <a:t>seu capítulo</a:t>
            </a:r>
            <a:endParaRPr lang="pt-BR" dirty="0"/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6257364" y="9412942"/>
            <a:ext cx="555812" cy="35493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defPPr>
              <a:defRPr lang="pt-BR"/>
            </a:defPPr>
            <a:lvl1pPr algn="ctr">
              <a:defRPr sz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fld id="{7B9A3DA1-7BA4-8948-9DFB-526E6B1C6DD0}" type="slidenum">
              <a:rPr lang="pt-BR" smtClean="0"/>
              <a:pPr lv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820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853126" y="784734"/>
            <a:ext cx="6066148" cy="8328399"/>
          </a:xfrm>
        </p:spPr>
        <p:txBody>
          <a:bodyPr/>
          <a:lstStyle>
            <a:lvl1pPr marL="0" marR="0" indent="0" algn="l" defTabSz="777240" rtl="0" eaLnBrk="1" fontAlgn="auto" latinLnBrk="0" hangingPunct="1">
              <a:lnSpc>
                <a:spcPts val="3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 sz="21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0" indent="0" algn="just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None/>
              <a:defRPr sz="1900"/>
            </a:lvl2pPr>
            <a:lvl3pPr marL="360000" indent="-216000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defRPr lang="pt-BR" sz="1900" kern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720000" indent="-216000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defRPr sz="1900"/>
            </a:lvl4pPr>
            <a:lvl5pPr marL="360000" marR="0" indent="-288000" algn="l" defTabSz="777240" rtl="0" eaLnBrk="1" fontAlgn="auto" latinLnBrk="0" hangingPunct="1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900"/>
            </a:lvl5pPr>
          </a:lstStyle>
          <a:p>
            <a:pPr marL="0" marR="0" lvl="0" indent="0" algn="l" defTabSz="777240" rtl="0" eaLnBrk="1" fontAlgn="auto" latinLnBrk="0" hangingPunct="1">
              <a:lnSpc>
                <a:spcPts val="3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ipsum erat </a:t>
            </a:r>
            <a:r>
              <a:rPr lang="pt-BR" dirty="0" err="1"/>
              <a:t>sagittis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.</a:t>
            </a:r>
          </a:p>
          <a:p>
            <a:pPr lvl="1"/>
            <a:r>
              <a:rPr lang="pt-BR" dirty="0" err="1"/>
              <a:t>Fusce</a:t>
            </a:r>
            <a:r>
              <a:rPr lang="pt-BR" dirty="0"/>
              <a:t>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sollicitudin</a:t>
            </a:r>
            <a:r>
              <a:rPr lang="pt-BR" dirty="0"/>
              <a:t> et </a:t>
            </a:r>
            <a:r>
              <a:rPr lang="pt-BR" dirty="0" err="1"/>
              <a:t>imperdiet</a:t>
            </a:r>
            <a:r>
              <a:rPr lang="pt-BR" dirty="0"/>
              <a:t> eu, </a:t>
            </a:r>
            <a:r>
              <a:rPr lang="pt-BR" dirty="0" err="1"/>
              <a:t>lacinia</a:t>
            </a:r>
            <a:r>
              <a:rPr lang="pt-BR" dirty="0"/>
              <a:t> vitae libero.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 </a:t>
            </a:r>
            <a:r>
              <a:rPr lang="pt-BR" dirty="0" err="1"/>
              <a:t>ullamcorper</a:t>
            </a:r>
            <a:r>
              <a:rPr lang="pt-BR" dirty="0"/>
              <a:t> massa, et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id.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euismod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In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augue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, eu </a:t>
            </a:r>
            <a:r>
              <a:rPr lang="pt-BR" dirty="0" err="1"/>
              <a:t>porttitor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.</a:t>
            </a:r>
          </a:p>
          <a:p>
            <a:pPr lvl="2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3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4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1"/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nunc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dictum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. Ut quis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mauris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porta justo. </a:t>
            </a:r>
            <a:r>
              <a:rPr lang="pt-BR" dirty="0" err="1"/>
              <a:t>Fusce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.</a:t>
            </a:r>
          </a:p>
        </p:txBody>
      </p:sp>
      <p:sp>
        <p:nvSpPr>
          <p:cNvPr id="18" name="Forma Livre 17"/>
          <p:cNvSpPr/>
          <p:nvPr userDrawn="1"/>
        </p:nvSpPr>
        <p:spPr>
          <a:xfrm>
            <a:off x="968188" y="-12564"/>
            <a:ext cx="5844988" cy="333076"/>
          </a:xfrm>
          <a:custGeom>
            <a:avLst/>
            <a:gdLst>
              <a:gd name="connsiteX0" fmla="*/ 0 w 5844988"/>
              <a:gd name="connsiteY0" fmla="*/ 0 h 475129"/>
              <a:gd name="connsiteX1" fmla="*/ 0 w 5844988"/>
              <a:gd name="connsiteY1" fmla="*/ 475129 h 475129"/>
              <a:gd name="connsiteX2" fmla="*/ 5844988 w 5844988"/>
              <a:gd name="connsiteY2" fmla="*/ 475129 h 475129"/>
              <a:gd name="connsiteX3" fmla="*/ 5844988 w 5844988"/>
              <a:gd name="connsiteY3" fmla="*/ 26894 h 475129"/>
              <a:gd name="connsiteX0" fmla="*/ 0 w 5844988"/>
              <a:gd name="connsiteY0" fmla="*/ 8965 h 448235"/>
              <a:gd name="connsiteX1" fmla="*/ 0 w 5844988"/>
              <a:gd name="connsiteY1" fmla="*/ 448235 h 448235"/>
              <a:gd name="connsiteX2" fmla="*/ 5844988 w 5844988"/>
              <a:gd name="connsiteY2" fmla="*/ 448235 h 448235"/>
              <a:gd name="connsiteX3" fmla="*/ 5844988 w 5844988"/>
              <a:gd name="connsiteY3" fmla="*/ 0 h 44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4988" h="448235">
                <a:moveTo>
                  <a:pt x="0" y="8965"/>
                </a:moveTo>
                <a:lnTo>
                  <a:pt x="0" y="448235"/>
                </a:lnTo>
                <a:lnTo>
                  <a:pt x="5844988" y="448235"/>
                </a:lnTo>
                <a:lnTo>
                  <a:pt x="5844988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6257364" y="9412942"/>
            <a:ext cx="555812" cy="35493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defPPr>
              <a:defRPr lang="pt-BR"/>
            </a:defPPr>
            <a:lvl1pPr algn="ctr">
              <a:defRPr sz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fld id="{7B9A3DA1-7BA4-8948-9DFB-526E6B1C6DD0}" type="slidenum">
              <a:rPr lang="pt-BR" smtClean="0"/>
              <a:pPr lv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5414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+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853126" y="4475129"/>
            <a:ext cx="6066148" cy="463800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1500"/>
              </a:spcBef>
              <a:spcAft>
                <a:spcPts val="1500"/>
              </a:spcAft>
              <a:buNone/>
              <a:defRPr sz="21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0" indent="0" algn="just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None/>
              <a:defRPr sz="1900"/>
            </a:lvl2pPr>
            <a:lvl3pPr marL="360000" indent="-216000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defRPr lang="pt-BR" sz="1900" kern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720000" indent="-216000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defRPr sz="1900"/>
            </a:lvl4pPr>
            <a:lvl5pPr marL="360000" marR="0" indent="-288000" algn="l" defTabSz="777240" rtl="0" eaLnBrk="1" fontAlgn="auto" latinLnBrk="0" hangingPunct="1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9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2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3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4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72400" cy="4140215"/>
          </a:xfrm>
          <a:solidFill>
            <a:schemeClr val="bg1"/>
          </a:solidFill>
        </p:spPr>
        <p:txBody>
          <a:bodyPr lIns="1440000" tIns="216000" rIns="1440000" anchor="t"/>
          <a:lstStyle>
            <a:lvl1pPr marL="0" marR="0" indent="0" algn="ctr" defTabSz="777240" rtl="0" eaLnBrk="1" fontAlgn="auto" latinLnBrk="0" hangingPunct="1">
              <a:lnSpc>
                <a:spcPts val="3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ARRASTE A IMAGEM PARA O ESPAÇO RESERVADO OU CLIQUE NO ÍCONE PARA ADICIONAR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6257364" y="9412942"/>
            <a:ext cx="555812" cy="35493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defPPr>
              <a:defRPr lang="pt-BR"/>
            </a:defPPr>
            <a:lvl1pPr algn="ctr">
              <a:defRPr sz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fld id="{7B9A3DA1-7BA4-8948-9DFB-526E6B1C6DD0}" type="slidenum">
              <a:rPr lang="pt-BR" smtClean="0"/>
              <a:pPr lv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6473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918185"/>
            <a:ext cx="7772400" cy="4140215"/>
          </a:xfrm>
          <a:solidFill>
            <a:schemeClr val="bg1"/>
          </a:solidFill>
        </p:spPr>
        <p:txBody>
          <a:bodyPr lIns="1440000" tIns="216000" rIns="1440000" anchor="t"/>
          <a:lstStyle>
            <a:lvl1pPr marL="0" marR="0" indent="0" algn="ctr" defTabSz="777240" rtl="0" eaLnBrk="1" fontAlgn="auto" latinLnBrk="0" hangingPunct="1">
              <a:lnSpc>
                <a:spcPts val="3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ARRASTE A IMAGEM PARA O ESPAÇO RESERVADO OU CLIQUE NO ÍCONE PARA ADICIONAR</a:t>
            </a: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853126" y="784735"/>
            <a:ext cx="6066148" cy="4798536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1500"/>
              </a:spcBef>
              <a:spcAft>
                <a:spcPts val="1500"/>
              </a:spcAft>
              <a:buNone/>
              <a:defRPr sz="21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0" indent="0" algn="just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None/>
              <a:defRPr sz="1900"/>
            </a:lvl2pPr>
            <a:lvl3pPr marL="360000" indent="-216000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defRPr lang="pt-BR" sz="1900" kern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720000" indent="-216000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defRPr sz="1900"/>
            </a:lvl4pPr>
            <a:lvl5pPr marL="360000" marR="0" indent="-288000" algn="l" defTabSz="777240" rtl="0" eaLnBrk="1" fontAlgn="auto" latinLnBrk="0" hangingPunct="1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9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2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3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4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</p:txBody>
      </p:sp>
      <p:sp>
        <p:nvSpPr>
          <p:cNvPr id="6" name="Forma Livre 5"/>
          <p:cNvSpPr/>
          <p:nvPr userDrawn="1"/>
        </p:nvSpPr>
        <p:spPr>
          <a:xfrm>
            <a:off x="968188" y="-12564"/>
            <a:ext cx="5844988" cy="333076"/>
          </a:xfrm>
          <a:custGeom>
            <a:avLst/>
            <a:gdLst>
              <a:gd name="connsiteX0" fmla="*/ 0 w 5844988"/>
              <a:gd name="connsiteY0" fmla="*/ 0 h 475129"/>
              <a:gd name="connsiteX1" fmla="*/ 0 w 5844988"/>
              <a:gd name="connsiteY1" fmla="*/ 475129 h 475129"/>
              <a:gd name="connsiteX2" fmla="*/ 5844988 w 5844988"/>
              <a:gd name="connsiteY2" fmla="*/ 475129 h 475129"/>
              <a:gd name="connsiteX3" fmla="*/ 5844988 w 5844988"/>
              <a:gd name="connsiteY3" fmla="*/ 26894 h 475129"/>
              <a:gd name="connsiteX0" fmla="*/ 0 w 5844988"/>
              <a:gd name="connsiteY0" fmla="*/ 8965 h 448235"/>
              <a:gd name="connsiteX1" fmla="*/ 0 w 5844988"/>
              <a:gd name="connsiteY1" fmla="*/ 448235 h 448235"/>
              <a:gd name="connsiteX2" fmla="*/ 5844988 w 5844988"/>
              <a:gd name="connsiteY2" fmla="*/ 448235 h 448235"/>
              <a:gd name="connsiteX3" fmla="*/ 5844988 w 5844988"/>
              <a:gd name="connsiteY3" fmla="*/ 0 h 44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4988" h="448235">
                <a:moveTo>
                  <a:pt x="0" y="8965"/>
                </a:moveTo>
                <a:lnTo>
                  <a:pt x="0" y="448235"/>
                </a:lnTo>
                <a:lnTo>
                  <a:pt x="5844988" y="448235"/>
                </a:lnTo>
                <a:lnTo>
                  <a:pt x="5844988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4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Vertical +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784736"/>
            <a:ext cx="3823200" cy="5752800"/>
          </a:xfrm>
          <a:solidFill>
            <a:schemeClr val="bg1"/>
          </a:solidFill>
        </p:spPr>
        <p:txBody>
          <a:bodyPr lIns="144000" tIns="216000" rIns="144000" bIns="46800" anchor="t"/>
          <a:lstStyle>
            <a:lvl1pPr marL="0" marR="0" indent="0" algn="ctr" defTabSz="777240" rtl="0" eaLnBrk="1" fontAlgn="auto" latinLnBrk="0" hangingPunct="1">
              <a:lnSpc>
                <a:spcPts val="3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ARRASTE A IMAGEM PARA O ESPAÇO RESERVADO OU CLIQUE NO ÍCONE PARA ADICIONAR</a:t>
            </a: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158114" y="784734"/>
            <a:ext cx="2759858" cy="8338484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1500"/>
              </a:spcBef>
              <a:spcAft>
                <a:spcPts val="1500"/>
              </a:spcAft>
              <a:buNone/>
              <a:defRPr sz="21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0" indent="0" algn="just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None/>
              <a:defRPr sz="1900"/>
            </a:lvl2pPr>
            <a:lvl3pPr marL="360000" indent="-216000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defRPr lang="pt-BR" sz="1900" kern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720000" indent="-216000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defRPr sz="1900"/>
            </a:lvl4pPr>
            <a:lvl5pPr marL="360000" marR="0" indent="-288000" algn="l" defTabSz="777240" rtl="0" eaLnBrk="1" fontAlgn="auto" latinLnBrk="0" hangingPunct="1">
              <a:lnSpc>
                <a:spcPts val="2700"/>
              </a:lnSpc>
              <a:spcBef>
                <a:spcPts val="700"/>
              </a:spcBef>
              <a:spcAft>
                <a:spcPts val="7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9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2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3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, </a:t>
            </a:r>
            <a:r>
              <a:rPr lang="pt-BR" dirty="0" err="1"/>
              <a:t>nulla</a:t>
            </a:r>
            <a:r>
              <a:rPr lang="pt-BR" dirty="0"/>
              <a:t> est </a:t>
            </a:r>
            <a:r>
              <a:rPr lang="pt-BR" dirty="0" err="1"/>
              <a:t>molestie</a:t>
            </a:r>
            <a:r>
              <a:rPr lang="pt-BR" dirty="0"/>
              <a:t> libero.</a:t>
            </a:r>
          </a:p>
          <a:p>
            <a:pPr lvl="4"/>
            <a:r>
              <a:rPr lang="pt-BR" dirty="0" err="1"/>
              <a:t>Aenean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,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.</a:t>
            </a:r>
          </a:p>
        </p:txBody>
      </p:sp>
      <p:sp>
        <p:nvSpPr>
          <p:cNvPr id="6" name="Forma Livre 5"/>
          <p:cNvSpPr/>
          <p:nvPr userDrawn="1"/>
        </p:nvSpPr>
        <p:spPr>
          <a:xfrm>
            <a:off x="968188" y="-12564"/>
            <a:ext cx="5844988" cy="333076"/>
          </a:xfrm>
          <a:custGeom>
            <a:avLst/>
            <a:gdLst>
              <a:gd name="connsiteX0" fmla="*/ 0 w 5844988"/>
              <a:gd name="connsiteY0" fmla="*/ 0 h 475129"/>
              <a:gd name="connsiteX1" fmla="*/ 0 w 5844988"/>
              <a:gd name="connsiteY1" fmla="*/ 475129 h 475129"/>
              <a:gd name="connsiteX2" fmla="*/ 5844988 w 5844988"/>
              <a:gd name="connsiteY2" fmla="*/ 475129 h 475129"/>
              <a:gd name="connsiteX3" fmla="*/ 5844988 w 5844988"/>
              <a:gd name="connsiteY3" fmla="*/ 26894 h 475129"/>
              <a:gd name="connsiteX0" fmla="*/ 0 w 5844988"/>
              <a:gd name="connsiteY0" fmla="*/ 8965 h 448235"/>
              <a:gd name="connsiteX1" fmla="*/ 0 w 5844988"/>
              <a:gd name="connsiteY1" fmla="*/ 448235 h 448235"/>
              <a:gd name="connsiteX2" fmla="*/ 5844988 w 5844988"/>
              <a:gd name="connsiteY2" fmla="*/ 448235 h 448235"/>
              <a:gd name="connsiteX3" fmla="*/ 5844988 w 5844988"/>
              <a:gd name="connsiteY3" fmla="*/ 0 h 44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4988" h="448235">
                <a:moveTo>
                  <a:pt x="0" y="8965"/>
                </a:moveTo>
                <a:lnTo>
                  <a:pt x="0" y="448235"/>
                </a:lnTo>
                <a:lnTo>
                  <a:pt x="5844988" y="448235"/>
                </a:lnTo>
                <a:lnTo>
                  <a:pt x="5844988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6257364" y="9412942"/>
            <a:ext cx="555812" cy="35493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defPPr>
              <a:defRPr lang="pt-BR"/>
            </a:defPPr>
            <a:lvl1pPr algn="ctr">
              <a:defRPr sz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fld id="{7B9A3DA1-7BA4-8948-9DFB-526E6B1C6DD0}" type="slidenum">
              <a:rPr lang="pt-BR" smtClean="0"/>
              <a:pPr lv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072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684488"/>
            <a:ext cx="6703695" cy="1646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pt-BR" dirty="0"/>
              <a:t>Digite aqui o título do seu E-book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7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b="1" i="0" kern="1200" cap="all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bin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otromedico.com/temas/espolon-calcaneo.htm#apartSintomas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tuotromedico.com/temas/espolon-calcaneo.htm#apartCausa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uotromedico.com/temas/espolon-calcaneo.htm#apartDefinicion" TargetMode="External"/><Relationship Id="rId5" Type="http://schemas.openxmlformats.org/officeDocument/2006/relationships/hyperlink" Target="https://www.tuotromedico.com/temas/espolon-calcaneo.htm#apartDenominacion" TargetMode="External"/><Relationship Id="rId10" Type="http://schemas.openxmlformats.org/officeDocument/2006/relationships/hyperlink" Target="https://www.tuotromedico.com/temas/espolon-calcaneo.htm#apartTratamiento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www.tuotromedico.com/temas/espolon-calcaneo.htm#apartDiagnostic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5.bin"/><Relationship Id="rId5" Type="http://schemas.openxmlformats.org/officeDocument/2006/relationships/hyperlink" Target="https://www.tuotromedico.com/temas/ecografia.htm" TargetMode="External"/><Relationship Id="rId4" Type="http://schemas.openxmlformats.org/officeDocument/2006/relationships/hyperlink" Target="https://www.tuotromedico.com/temas/resonancia_magnetica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3820272"/>
            <a:ext cx="6096000" cy="4697504"/>
          </a:xfrm>
        </p:spPr>
        <p:txBody>
          <a:bodyPr>
            <a:normAutofit/>
          </a:bodyPr>
          <a:lstStyle/>
          <a:p>
            <a:r>
              <a:rPr lang="pt-PT" sz="1200" dirty="0">
                <a:latin typeface="+mn-lt"/>
              </a:rPr>
              <a:t>Esporão de calcâneo - Mini Guia Informativo </a:t>
            </a:r>
            <a:r>
              <a:rPr lang="pt-PT" sz="1200" dirty="0" err="1">
                <a:latin typeface="+mn-lt"/>
              </a:rPr>
              <a:t>imc</a:t>
            </a:r>
            <a:r>
              <a:rPr lang="pt-PT" sz="1200" dirty="0">
                <a:latin typeface="+mn-lt"/>
              </a:rPr>
              <a:t> 26.07.21 Toda  parte desse Material pode ser reproduzida ou distribuída por quaisquer formas ou meios, armazenada em uma base de dados ou sistema de busca, com o consentimento da autora. Todos os direitos desse Mini Guia Informativo estão livres desde de que citada a fonte www.henriquecursos.com. Copyright© 2021 para a </a:t>
            </a:r>
            <a:r>
              <a:rPr lang="pt-PT" sz="1200" dirty="0" err="1">
                <a:latin typeface="+mn-lt"/>
              </a:rPr>
              <a:t>Henriquecursos</a:t>
            </a:r>
            <a:r>
              <a:rPr lang="pt-PT" sz="1200" dirty="0">
                <a:latin typeface="+mn-lt"/>
              </a:rPr>
              <a:t> – Associação Brasileira de </a:t>
            </a:r>
            <a:r>
              <a:rPr lang="pt-PT" sz="1200" dirty="0" err="1">
                <a:latin typeface="+mn-lt"/>
              </a:rPr>
              <a:t>Crochetagem</a:t>
            </a:r>
            <a:r>
              <a:rPr lang="pt-PT" sz="1200" dirty="0">
                <a:latin typeface="+mn-lt"/>
              </a:rPr>
              <a:t> – RJ/ Brasil. </a:t>
            </a:r>
            <a:endParaRPr lang="pt-BR" sz="1200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215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737516"/>
              </p:ext>
            </p:extLst>
          </p:nvPr>
        </p:nvGraphicFramePr>
        <p:xfrm>
          <a:off x="3300412" y="9143999"/>
          <a:ext cx="465173" cy="53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462640" imgH="6998760" progId="CorelDRAW.Graphic.14">
                  <p:embed/>
                </p:oleObj>
              </mc:Choice>
              <mc:Fallback>
                <p:oleObj name="CorelDRAW" r:id="rId2" imgW="5462640" imgH="6998760" progId="CorelDRAW.Graphic.1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2" y="9143999"/>
                        <a:ext cx="465173" cy="535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AutoShape 3" descr="Curso de Liberação Miofascial Manual e Instr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9" name="AutoShape 5" descr="Curso de Liberação Miofascial Manual e Instr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1" name="AutoShape 7" descr="Curso de Liberação Miofascial Manual e Instr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3" name="AutoShape 9" descr="Curso de Liberação Miofascial Manual e Instr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 descr="maozin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859" y="9039745"/>
            <a:ext cx="707441" cy="7074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3F8FDE3-ABAB-45AC-A69B-EF8F70DF5633}"/>
              </a:ext>
            </a:extLst>
          </p:cNvPr>
          <p:cNvSpPr txBox="1"/>
          <p:nvPr/>
        </p:nvSpPr>
        <p:spPr>
          <a:xfrm>
            <a:off x="1503679" y="914639"/>
            <a:ext cx="512571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all" dirty="0">
                <a:solidFill>
                  <a:srgbClr val="FFFF00"/>
                </a:solidFill>
                <a:latin typeface="Arial Black" charset="0"/>
              </a:rPr>
              <a:t>Ebook</a:t>
            </a:r>
          </a:p>
          <a:p>
            <a:pPr algn="ctr"/>
            <a:endParaRPr lang="pt-BR" sz="2800" b="1" cap="all" dirty="0">
              <a:solidFill>
                <a:srgbClr val="FFFF00"/>
              </a:solidFill>
              <a:latin typeface="Arial Black" charset="0"/>
            </a:endParaRPr>
          </a:p>
          <a:p>
            <a:pPr algn="ctr"/>
            <a:r>
              <a:rPr lang="pt-BR" sz="2800" b="1" cap="all" dirty="0">
                <a:solidFill>
                  <a:srgbClr val="FFFF00"/>
                </a:solidFill>
                <a:latin typeface="Arial Black" charset="0"/>
              </a:rPr>
              <a:t>Esporão de calcâneo</a:t>
            </a:r>
          </a:p>
          <a:p>
            <a:pPr algn="ctr"/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4681299-0D30-4931-9915-22A5329995C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3037046"/>
            <a:ext cx="6248399" cy="39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mplate crochetagem 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7418"/>
            <a:ext cx="7772400" cy="9793326"/>
          </a:xfrm>
          <a:prstGeom prst="rect">
            <a:avLst/>
          </a:prstGeom>
        </p:spPr>
      </p:pic>
      <p:sp>
        <p:nvSpPr>
          <p:cNvPr id="7" name="Espaço Reservado para Texto 4"/>
          <p:cNvSpPr txBox="1">
            <a:spLocks/>
          </p:cNvSpPr>
          <p:nvPr/>
        </p:nvSpPr>
        <p:spPr>
          <a:xfrm>
            <a:off x="2774053" y="1831339"/>
            <a:ext cx="4222377" cy="741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77724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77724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492187" y="70484"/>
            <a:ext cx="4593479" cy="201109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740" b="1" i="0" u="none" strike="noStrike" kern="1200" cap="all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740" b="1" cap="all" dirty="0">
              <a:solidFill>
                <a:srgbClr val="00CC99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40" b="1" i="0" u="none" strike="noStrike" kern="1200" cap="all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           sUMÁRio</a:t>
            </a:r>
          </a:p>
        </p:txBody>
      </p:sp>
      <p:pic>
        <p:nvPicPr>
          <p:cNvPr id="8" name="Imagem 7" descr="maozin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87" y="988545"/>
            <a:ext cx="800100" cy="8001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F89B51A-FCAA-478E-950E-BDF180C9F768}"/>
              </a:ext>
            </a:extLst>
          </p:cNvPr>
          <p:cNvSpPr txBox="1"/>
          <p:nvPr/>
        </p:nvSpPr>
        <p:spPr>
          <a:xfrm>
            <a:off x="1158240" y="2081577"/>
            <a:ext cx="62585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PT" sz="2800" b="1" i="0" dirty="0">
              <a:solidFill>
                <a:srgbClr val="01579B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pt-PT" sz="2800" b="1" dirty="0">
                <a:solidFill>
                  <a:schemeClr val="bg1"/>
                </a:solidFill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O </a:t>
            </a:r>
            <a:r>
              <a:rPr lang="pt-PT" sz="2800" b="1" i="0" u="sng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é</a:t>
            </a:r>
            <a:r>
              <a:rPr lang="pt-PT" sz="2800" b="1" u="sng" dirty="0">
                <a:solidFill>
                  <a:schemeClr val="bg1"/>
                </a:solidFill>
                <a:latin typeface="Source Sans Pro" panose="020B0503030403020204" pitchFamily="34" charset="0"/>
              </a:rPr>
              <a:t>  Esporão de Calcâneo</a:t>
            </a:r>
            <a:r>
              <a:rPr lang="pt-PT" sz="2800" b="1" i="0" u="sng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pt-PT" sz="2800" b="1" i="0" u="sng" strike="noStrike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pt-PT" sz="2800" b="1" i="0" u="sng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pt-PT" sz="2800" b="1" i="0" u="sng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Qual é a causa ?</a:t>
            </a:r>
            <a:endParaRPr lang="pt-PT" sz="2800" b="1" i="0" u="sng" strike="noStrike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PT" sz="2800" b="1" i="0" u="sng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pt-PT" sz="2800" b="1" i="0" u="sng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Quais são os sintomas ?</a:t>
            </a:r>
            <a:endParaRPr lang="pt-PT" sz="2800" b="1" i="0" u="sng" strike="noStrike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PT" sz="2800" b="1" i="0" u="sng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pt-PT" sz="2800" b="1" u="sng" dirty="0">
                <a:solidFill>
                  <a:schemeClr val="bg1"/>
                </a:solidFill>
                <a:latin typeface="Source Sans Pro" panose="020B05030304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</a:t>
            </a:r>
            <a:r>
              <a:rPr lang="pt-PT" sz="2800" b="1" i="0" u="sng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Como isso pode ser </a:t>
            </a:r>
            <a:r>
              <a:rPr lang="pt-PT" sz="2800" b="1" i="0" u="sng" strike="noStrike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detectado</a:t>
            </a:r>
            <a:r>
              <a:rPr lang="pt-PT" sz="2800" b="1" i="0" u="sng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pt-PT" sz="2800" b="1" i="0" u="sng" strike="noStrike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pt-PT" sz="2800" b="1" i="0" u="sng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pt-PT" sz="2800" b="1" i="0" u="sng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Qual é o tratamento recomendado</a:t>
            </a:r>
            <a:r>
              <a:rPr lang="pt-PT" sz="2800" b="1" i="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pt-PT" sz="2800" b="1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3C096647-FE2A-4B27-9392-6B75C79A6075}"/>
              </a:ext>
            </a:extLst>
          </p:cNvPr>
          <p:cNvSpPr txBox="1">
            <a:spLocks/>
          </p:cNvSpPr>
          <p:nvPr/>
        </p:nvSpPr>
        <p:spPr>
          <a:xfrm>
            <a:off x="1814240" y="9291946"/>
            <a:ext cx="4946559" cy="385762"/>
          </a:xfrm>
          <a:prstGeom prst="rect">
            <a:avLst/>
          </a:prstGeom>
        </p:spPr>
        <p:txBody>
          <a:bodyPr/>
          <a:lstStyle/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38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www.henriquecursos.com</a:t>
            </a:r>
          </a:p>
        </p:txBody>
      </p:sp>
    </p:spTree>
    <p:extLst>
      <p:ext uri="{BB962C8B-B14F-4D97-AF65-F5344CB8AC3E}">
        <p14:creationId xmlns:p14="http://schemas.microsoft.com/office/powerpoint/2010/main" val="382032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template crochetagem ebook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009" r="7009"/>
          <a:stretch>
            <a:fillRect/>
          </a:stretch>
        </p:blipFill>
        <p:spPr/>
      </p:pic>
      <p:pic>
        <p:nvPicPr>
          <p:cNvPr id="7" name="Imagem 6" descr="template crochetagem 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0468"/>
            <a:ext cx="7772400" cy="10057486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84959" y="4522656"/>
            <a:ext cx="6540954" cy="3226378"/>
          </a:xfrm>
        </p:spPr>
        <p:txBody>
          <a:bodyPr>
            <a:noAutofit/>
          </a:bodyPr>
          <a:lstStyle/>
          <a:p>
            <a:endParaRPr lang="pt-PT" sz="2800" b="1" u="sng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pt-PT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1.O QUE é  esporão DE  </a:t>
            </a:r>
            <a:r>
              <a:rPr lang="pt-PT" sz="28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calcâneO</a:t>
            </a:r>
            <a:r>
              <a:rPr lang="pt-PT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?</a:t>
            </a:r>
          </a:p>
          <a:p>
            <a:pPr algn="l"/>
            <a:r>
              <a:rPr lang="pt-PT" sz="20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é uma formação óssea em forma de espigão (exostose) na planta do pé, exatamente na região anterior do calcanhar, onde a fáscia plantar se </a:t>
            </a:r>
            <a:r>
              <a:rPr lang="pt-PT" sz="2000" b="0" i="0" dirty="0" err="1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juntÃO</a:t>
            </a:r>
            <a:r>
              <a:rPr lang="pt-PT" sz="20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 </a:t>
            </a:r>
            <a:endParaRPr lang="pt-PT" sz="14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r"/>
            <a:r>
              <a:rPr 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1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2062676" y="9037638"/>
            <a:ext cx="4946559" cy="385762"/>
          </a:xfrm>
          <a:prstGeom prst="rect">
            <a:avLst/>
          </a:prstGeom>
        </p:spPr>
        <p:txBody>
          <a:bodyPr/>
          <a:lstStyle/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38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www.henriquecursos.com</a:t>
            </a:r>
          </a:p>
        </p:txBody>
      </p:sp>
      <p:pic>
        <p:nvPicPr>
          <p:cNvPr id="9" name="Imagem 8" descr="maozin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81" y="8188362"/>
            <a:ext cx="644641" cy="644641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45B6AEA4-6715-477F-8CC7-2264E5A67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48670"/>
              </p:ext>
            </p:extLst>
          </p:nvPr>
        </p:nvGraphicFramePr>
        <p:xfrm>
          <a:off x="6887441" y="8252892"/>
          <a:ext cx="465173" cy="53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462640" imgH="6998760" progId="CorelDRAW.Graphic.14">
                  <p:embed/>
                </p:oleObj>
              </mc:Choice>
              <mc:Fallback>
                <p:oleObj name="CorelDRAW" r:id="rId5" imgW="5462640" imgH="6998760" progId="CorelDRAW.Graphic.14">
                  <p:embed/>
                  <p:pic>
                    <p:nvPicPr>
                      <p:cNvPr id="2150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441" y="8252892"/>
                        <a:ext cx="465173" cy="535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Esporão de Calcâneo: você sabe o que é? - Dicas de Saúde - FisioMed - Viva  a vida com saúde">
            <a:extLst>
              <a:ext uri="{FF2B5EF4-FFF2-40B4-BE49-F238E27FC236}">
                <a16:creationId xmlns:a16="http://schemas.microsoft.com/office/drawing/2014/main" id="{5F0C29C0-D8A0-4882-8196-4CEEC153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92" y="570721"/>
            <a:ext cx="5572054" cy="37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6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template crochetagem ebook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009" r="7009"/>
          <a:stretch>
            <a:fillRect/>
          </a:stretch>
        </p:blipFill>
        <p:spPr/>
      </p:pic>
      <p:pic>
        <p:nvPicPr>
          <p:cNvPr id="7" name="Imagem 6" descr="template crochetagem 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0468"/>
            <a:ext cx="7772400" cy="10057486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764644" y="5053482"/>
            <a:ext cx="6540954" cy="3226378"/>
          </a:xfrm>
        </p:spPr>
        <p:txBody>
          <a:bodyPr>
            <a:noAutofit/>
          </a:bodyPr>
          <a:lstStyle/>
          <a:p>
            <a:pPr algn="l"/>
            <a:r>
              <a:rPr lang="pt-PT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2.Qual é a causa ?</a:t>
            </a:r>
          </a:p>
          <a:p>
            <a:pPr algn="l"/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A hipótese mais aceita é que o esporão é formado como uma resposta adaptativa do esqueleto para redistribuir a pressão no calcanhar.</a:t>
            </a:r>
          </a:p>
          <a:p>
            <a:pPr algn="r"/>
            <a:r>
              <a:rPr 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1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2062676" y="9037638"/>
            <a:ext cx="4946559" cy="385762"/>
          </a:xfrm>
          <a:prstGeom prst="rect">
            <a:avLst/>
          </a:prstGeom>
        </p:spPr>
        <p:txBody>
          <a:bodyPr/>
          <a:lstStyle/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38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www.henriquecursos.com</a:t>
            </a:r>
          </a:p>
        </p:txBody>
      </p:sp>
      <p:pic>
        <p:nvPicPr>
          <p:cNvPr id="9" name="Imagem 8" descr="maozin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81" y="8188362"/>
            <a:ext cx="644641" cy="644641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45B6AEA4-6715-477F-8CC7-2264E5A67A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7441" y="8252892"/>
          <a:ext cx="465173" cy="53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462640" imgH="6998760" progId="CorelDRAW.Graphic.14">
                  <p:embed/>
                </p:oleObj>
              </mc:Choice>
              <mc:Fallback>
                <p:oleObj name="CorelDRAW" r:id="rId5" imgW="5462640" imgH="6998760" progId="CorelDRAW.Graphic.14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45B6AEA4-6715-477F-8CC7-2264E5A67A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441" y="8252892"/>
                        <a:ext cx="465173" cy="535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 descr="Esporão do calcâneo | Drauzio Varella">
            <a:extLst>
              <a:ext uri="{FF2B5EF4-FFF2-40B4-BE49-F238E27FC236}">
                <a16:creationId xmlns:a16="http://schemas.microsoft.com/office/drawing/2014/main" id="{677ED6E4-64E1-4FF9-A89A-3246A85A8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9819"/>
          <a:stretch/>
        </p:blipFill>
        <p:spPr bwMode="auto">
          <a:xfrm>
            <a:off x="764644" y="305793"/>
            <a:ext cx="6244591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template crochetagem ebook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009" r="7009"/>
          <a:stretch>
            <a:fillRect/>
          </a:stretch>
        </p:blipFill>
        <p:spPr/>
      </p:pic>
      <p:pic>
        <p:nvPicPr>
          <p:cNvPr id="7" name="Imagem 6" descr="template crochetagem 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0" y="-745846"/>
            <a:ext cx="7772400" cy="10057486"/>
          </a:xfrm>
          <a:prstGeom prst="rect">
            <a:avLst/>
          </a:prstGeom>
        </p:spPr>
      </p:pic>
      <p:pic>
        <p:nvPicPr>
          <p:cNvPr id="11" name="Imagem 10" descr="maozin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597" y="8495727"/>
            <a:ext cx="592555" cy="592555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41C8864-99B3-4879-907A-97436CF69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537248"/>
              </p:ext>
            </p:extLst>
          </p:nvPr>
        </p:nvGraphicFramePr>
        <p:xfrm>
          <a:off x="326753" y="8441896"/>
          <a:ext cx="465173" cy="53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462640" imgH="6998760" progId="CorelDRAW.Graphic.14">
                  <p:embed/>
                </p:oleObj>
              </mc:Choice>
              <mc:Fallback>
                <p:oleObj name="CorelDRAW" r:id="rId5" imgW="5462640" imgH="6998760" progId="CorelDRAW.Graphic.1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441C8864-99B3-4879-907A-97436CF69E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53" y="8441896"/>
                        <a:ext cx="465173" cy="535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CD90E8B-D67B-4FB9-B53B-9B33158B87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79" y="323144"/>
            <a:ext cx="5817918" cy="8092212"/>
          </a:xfrm>
        </p:spPr>
        <p:txBody>
          <a:bodyPr/>
          <a:lstStyle/>
          <a:p>
            <a:pPr algn="l"/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Os fatores que podem aumentar a pressão plantar e, portanto, predispor a formação do esporão são: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Idade avançada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Obesidade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Pé chato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Contratura do tendão de Aquiles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Uso regular de sapatos com salto</a:t>
            </a:r>
          </a:p>
          <a:p>
            <a:r>
              <a:rPr lang="pt-PT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80353F6D-5355-475B-8BC3-63D987A0E610}"/>
              </a:ext>
            </a:extLst>
          </p:cNvPr>
          <p:cNvSpPr txBox="1">
            <a:spLocks/>
          </p:cNvSpPr>
          <p:nvPr/>
        </p:nvSpPr>
        <p:spPr>
          <a:xfrm>
            <a:off x="1554358" y="9291465"/>
            <a:ext cx="4946559" cy="385762"/>
          </a:xfrm>
          <a:prstGeom prst="rect">
            <a:avLst/>
          </a:prstGeom>
        </p:spPr>
        <p:txBody>
          <a:bodyPr/>
          <a:lstStyle/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38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www.henriquecursos.com</a:t>
            </a:r>
          </a:p>
        </p:txBody>
      </p:sp>
      <p:pic>
        <p:nvPicPr>
          <p:cNvPr id="1028" name="Picture 4" descr="Esporão de Calcâneo: você sabe o que é? - Blog do Instituto Fisiomar">
            <a:extLst>
              <a:ext uri="{FF2B5EF4-FFF2-40B4-BE49-F238E27FC236}">
                <a16:creationId xmlns:a16="http://schemas.microsoft.com/office/drawing/2014/main" id="{A2398A99-CC1B-4A94-A82E-5C2A6A47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6303103"/>
            <a:ext cx="3379846" cy="24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template crochetagem ebook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009" r="7009"/>
          <a:stretch>
            <a:fillRect/>
          </a:stretch>
        </p:blipFill>
        <p:spPr/>
      </p:pic>
      <p:pic>
        <p:nvPicPr>
          <p:cNvPr id="7" name="Imagem 6" descr="template crochetagem 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4268"/>
            <a:ext cx="7772400" cy="10057486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1135425" y="600586"/>
            <a:ext cx="5627553" cy="424446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BR" sz="8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altLang="pt-BR" sz="8000" dirty="0">
                <a:solidFill>
                  <a:schemeClr val="bg1"/>
                </a:solidFill>
                <a:latin typeface="Arial" panose="020B0604020202020204" pitchFamily="34" charset="0"/>
              </a:rPr>
              <a:t> 3.</a:t>
            </a:r>
            <a:r>
              <a:rPr lang="pt-PT" sz="11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Quais são os sintomas ?</a:t>
            </a:r>
          </a:p>
          <a:p>
            <a:pPr algn="l"/>
            <a:r>
              <a:rPr lang="pt-PT" sz="96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O esporão  por si só não dói, mas pode causar dor aguda na área interna medial do calcanhar devido à irritação e / ou danos aos tecidos circundantes, como: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96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Compressão do nervo calcâneo inferior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96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Inflamação da fáscia plantar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96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Atrofia da gordura do calcanhar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96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Se for de tamanho significativo e dificultar a deambulação.</a:t>
            </a:r>
            <a:endParaRPr lang="pt-PT" altLang="pt-BR" sz="11200" dirty="0">
              <a:solidFill>
                <a:schemeClr val="bg1"/>
              </a:solidFill>
              <a:latin typeface="+mn-lt"/>
            </a:endParaRPr>
          </a:p>
          <a:p>
            <a:r>
              <a:rPr lang="pt-PT" altLang="pt-BR" sz="8000" dirty="0">
                <a:solidFill>
                  <a:schemeClr val="bg1"/>
                </a:solidFill>
                <a:latin typeface="+mn-lt"/>
              </a:rPr>
              <a:t> </a:t>
            </a:r>
            <a:endParaRPr lang="en-US" altLang="pt-BR" sz="80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pt-BR" altLang="pt-BR" sz="8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pt-BR" altLang="pt-BR" sz="8000" i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endParaRPr lang="pt-BR" altLang="pt-BR" sz="2000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*CALMANTE </a:t>
            </a:r>
            <a:br>
              <a:rPr lang="pt-B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pt-B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t-BR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 descr="maozin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890" y="8456030"/>
            <a:ext cx="592555" cy="592555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41C8864-99B3-4879-907A-97436CF69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00253"/>
              </p:ext>
            </p:extLst>
          </p:nvPr>
        </p:nvGraphicFramePr>
        <p:xfrm>
          <a:off x="351955" y="8484576"/>
          <a:ext cx="465173" cy="53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462640" imgH="6998760" progId="CorelDRAW.Graphic.14">
                  <p:embed/>
                </p:oleObj>
              </mc:Choice>
              <mc:Fallback>
                <p:oleObj name="CorelDRAW" r:id="rId5" imgW="5462640" imgH="6998760" progId="CorelDRAW.Graphic.14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45B6AEA4-6715-477F-8CC7-2264E5A67A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55" y="8484576"/>
                        <a:ext cx="465173" cy="535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C9103336-B739-4D95-824C-B67F342C740E}"/>
              </a:ext>
            </a:extLst>
          </p:cNvPr>
          <p:cNvSpPr txBox="1">
            <a:spLocks/>
          </p:cNvSpPr>
          <p:nvPr/>
        </p:nvSpPr>
        <p:spPr>
          <a:xfrm>
            <a:off x="2062676" y="9037638"/>
            <a:ext cx="4946559" cy="385762"/>
          </a:xfrm>
          <a:prstGeom prst="rect">
            <a:avLst/>
          </a:prstGeom>
        </p:spPr>
        <p:txBody>
          <a:bodyPr/>
          <a:lstStyle/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38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www.henriquecursos.com</a:t>
            </a:r>
          </a:p>
        </p:txBody>
      </p:sp>
    </p:spTree>
    <p:extLst>
      <p:ext uri="{BB962C8B-B14F-4D97-AF65-F5344CB8AC3E}">
        <p14:creationId xmlns:p14="http://schemas.microsoft.com/office/powerpoint/2010/main" val="393178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template crochetagem ebook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009" r="7009"/>
          <a:stretch>
            <a:fillRect/>
          </a:stretch>
        </p:blipFill>
        <p:spPr/>
      </p:pic>
      <p:pic>
        <p:nvPicPr>
          <p:cNvPr id="7" name="Imagem 6" descr="template crochetagem 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4268"/>
            <a:ext cx="7772400" cy="10057486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597569" y="436875"/>
            <a:ext cx="6577262" cy="7315200"/>
          </a:xfrm>
        </p:spPr>
        <p:txBody>
          <a:bodyPr>
            <a:noAutofit/>
          </a:bodyPr>
          <a:lstStyle/>
          <a:p>
            <a:pPr algn="l"/>
            <a:r>
              <a:rPr lang="pt-PT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4.Como isso pode ser </a:t>
            </a:r>
            <a:r>
              <a:rPr lang="pt-PT" sz="28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detectado</a:t>
            </a:r>
            <a:r>
              <a:rPr lang="pt-PT" sz="24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?</a:t>
            </a:r>
          </a:p>
          <a:p>
            <a:pPr algn="l"/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Para chegar ao diagnóstico, é feita uma</a:t>
            </a:r>
          </a:p>
          <a:p>
            <a:pPr marL="342900" indent="-342900" algn="l">
              <a:buFontTx/>
              <a:buChar char="-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radiografia do pé, onde se observa uma eminência óssea desde o calcanhar. </a:t>
            </a:r>
          </a:p>
          <a:p>
            <a:pPr marL="342900" indent="-342900" algn="l">
              <a:buFontTx/>
              <a:buChar char="-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Uma ressonância </a:t>
            </a:r>
            <a:r>
              <a:rPr lang="pt-PT" sz="2400" b="0" i="0" u="none" strike="noStrike" dirty="0">
                <a:solidFill>
                  <a:schemeClr val="bg1"/>
                </a:solidFill>
                <a:effectLst/>
                <a:latin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magnética nuclear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 ( </a:t>
            </a:r>
            <a:r>
              <a:rPr lang="pt-PT" sz="2400" b="0" i="0" u="none" strike="noStrike" dirty="0">
                <a:solidFill>
                  <a:schemeClr val="bg1"/>
                </a:solidFill>
                <a:effectLst/>
                <a:latin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ressonância magnética nuclear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 ) </a:t>
            </a:r>
          </a:p>
          <a:p>
            <a:pPr marL="342900" indent="-342900" algn="l">
              <a:buFontTx/>
              <a:buChar char="-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pt-PT" sz="2400" b="0" i="0" u="none" strike="noStrike" dirty="0">
                <a:solidFill>
                  <a:schemeClr val="bg1"/>
                </a:solidFill>
                <a:effectLst/>
                <a:latin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 - </a:t>
            </a:r>
            <a:r>
              <a:rPr lang="pt-PT" sz="2400" b="0" i="0" u="none" strike="noStrike" dirty="0">
                <a:solidFill>
                  <a:schemeClr val="bg1"/>
                </a:solidFill>
                <a:effectLst/>
                <a:latin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 também podem ser usados para estudar o envolvimento dos tecidos circundantes.</a:t>
            </a:r>
          </a:p>
          <a:p>
            <a:endParaRPr lang="pt-BR" sz="28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ACBFCEC6-8C86-480C-AF9B-6AE027036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9268"/>
              </p:ext>
            </p:extLst>
          </p:nvPr>
        </p:nvGraphicFramePr>
        <p:xfrm>
          <a:off x="474607" y="8438764"/>
          <a:ext cx="465173" cy="53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5462640" imgH="6998760" progId="CorelDRAW.Graphic.14">
                  <p:embed/>
                </p:oleObj>
              </mc:Choice>
              <mc:Fallback>
                <p:oleObj name="CorelDRAW" r:id="rId6" imgW="5462640" imgH="6998760" progId="CorelDRAW.Graphic.1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441C8864-99B3-4879-907A-97436CF69E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07" y="8438764"/>
                        <a:ext cx="465173" cy="535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 descr="maozinha.jpg">
            <a:extLst>
              <a:ext uri="{FF2B5EF4-FFF2-40B4-BE49-F238E27FC236}">
                <a16:creationId xmlns:a16="http://schemas.microsoft.com/office/drawing/2014/main" id="{98D4AAF2-F33A-47D5-938C-99B0C3621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3345" y="8384175"/>
            <a:ext cx="644641" cy="6446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4AE4ECD8-FF5C-4BD6-AF65-299EC1C9EB24}"/>
              </a:ext>
            </a:extLst>
          </p:cNvPr>
          <p:cNvSpPr txBox="1">
            <a:spLocks/>
          </p:cNvSpPr>
          <p:nvPr/>
        </p:nvSpPr>
        <p:spPr>
          <a:xfrm>
            <a:off x="2062676" y="9037638"/>
            <a:ext cx="4946559" cy="385762"/>
          </a:xfrm>
          <a:prstGeom prst="rect">
            <a:avLst/>
          </a:prstGeom>
        </p:spPr>
        <p:txBody>
          <a:bodyPr/>
          <a:lstStyle/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38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www.henriquecursos.com</a:t>
            </a:r>
          </a:p>
        </p:txBody>
      </p:sp>
    </p:spTree>
    <p:extLst>
      <p:ext uri="{BB962C8B-B14F-4D97-AF65-F5344CB8AC3E}">
        <p14:creationId xmlns:p14="http://schemas.microsoft.com/office/powerpoint/2010/main" val="150927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template crochetagem ebook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009" r="7009"/>
          <a:stretch>
            <a:fillRect/>
          </a:stretch>
        </p:blipFill>
        <p:spPr>
          <a:xfrm>
            <a:off x="63000" y="-601580"/>
            <a:ext cx="3823200" cy="9834336"/>
          </a:xfrm>
        </p:spPr>
      </p:pic>
      <p:pic>
        <p:nvPicPr>
          <p:cNvPr id="7" name="Imagem 6" descr="template crochetagem 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97" y="-625642"/>
            <a:ext cx="5488655" cy="983433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00861F-EBD6-4B86-BB3B-0F78E143016C}"/>
              </a:ext>
            </a:extLst>
          </p:cNvPr>
          <p:cNvSpPr txBox="1"/>
          <p:nvPr/>
        </p:nvSpPr>
        <p:spPr>
          <a:xfrm>
            <a:off x="971550" y="523634"/>
            <a:ext cx="611505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5.Qual é o tratamento recomendado?</a:t>
            </a:r>
          </a:p>
          <a:p>
            <a:pPr algn="l"/>
            <a:endParaRPr lang="pt-PT" sz="2800" b="1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Inicialmente, opta-se por um tratamento conservador onde se busca a redução dos sintomas. Para isso, você pode usar:</a:t>
            </a:r>
          </a:p>
          <a:p>
            <a:pPr algn="l"/>
            <a:endParaRPr lang="pt-PT" sz="2400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 Palmilhas ortopédicas para reduzir a pressão na área</a:t>
            </a:r>
          </a:p>
          <a:p>
            <a:pPr algn="l"/>
            <a:endParaRPr lang="pt-PT" sz="2400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pt-PT" sz="2400" b="0" i="0" dirty="0" err="1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C</a:t>
            </a:r>
            <a:r>
              <a:rPr lang="pt-PT" sz="2400" dirty="0" err="1">
                <a:solidFill>
                  <a:schemeClr val="bg1"/>
                </a:solidFill>
                <a:latin typeface="Helvetica" panose="020B0604020202020204" pitchFamily="34" charset="0"/>
              </a:rPr>
              <a:t>rochetagem</a:t>
            </a:r>
            <a:endParaRPr lang="pt-PT" sz="24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l"/>
            <a:endParaRPr lang="pt-PT" sz="24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 Bandagens</a:t>
            </a:r>
          </a:p>
          <a:p>
            <a:pPr algn="l"/>
            <a:endParaRPr lang="pt-PT" sz="2400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  <a:latin typeface="Helvetica" panose="020B0604020202020204" pitchFamily="34" charset="0"/>
              </a:rPr>
              <a:t> Cinesioterapia</a:t>
            </a:r>
          </a:p>
          <a:p>
            <a:pPr algn="l"/>
            <a:endParaRPr lang="pt-PT" sz="2400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 Medicamentos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PT" sz="2400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 Terapia por Ondas de Choque.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PT" sz="2400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  <a:p>
            <a:pPr algn="l"/>
            <a:endParaRPr lang="pt-PT" sz="2400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5972A90B-6D59-45CB-887B-2D7129F97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698371"/>
              </p:ext>
            </p:extLst>
          </p:nvPr>
        </p:nvGraphicFramePr>
        <p:xfrm>
          <a:off x="6810040" y="8558966"/>
          <a:ext cx="465173" cy="53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462640" imgH="6998760" progId="CorelDRAW.Graphic.14">
                  <p:embed/>
                </p:oleObj>
              </mc:Choice>
              <mc:Fallback>
                <p:oleObj name="CorelDRAW" r:id="rId4" imgW="5462640" imgH="6998760" progId="CorelDRAW.Graphic.1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ACBFCEC6-8C86-480C-AF9B-6AE027036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040" y="8558966"/>
                        <a:ext cx="465173" cy="535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 descr="maozinha.jpg">
            <a:extLst>
              <a:ext uri="{FF2B5EF4-FFF2-40B4-BE49-F238E27FC236}">
                <a16:creationId xmlns:a16="http://schemas.microsoft.com/office/drawing/2014/main" id="{15091305-3BD8-4EC6-BACA-A940E36EA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87" y="8421826"/>
            <a:ext cx="676185" cy="6761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6D69A669-A988-4796-B16B-B6D360EBF7C4}"/>
              </a:ext>
            </a:extLst>
          </p:cNvPr>
          <p:cNvSpPr txBox="1">
            <a:spLocks/>
          </p:cNvSpPr>
          <p:nvPr/>
        </p:nvSpPr>
        <p:spPr>
          <a:xfrm>
            <a:off x="1924926" y="9208694"/>
            <a:ext cx="4946559" cy="385762"/>
          </a:xfrm>
          <a:prstGeom prst="rect">
            <a:avLst/>
          </a:prstGeom>
        </p:spPr>
        <p:txBody>
          <a:bodyPr/>
          <a:lstStyle/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38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www.henriquecursos.com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BED45C-E5E2-4563-A250-54E50DDCE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t="8332" r="22996" b="9490"/>
          <a:stretch/>
        </p:blipFill>
        <p:spPr bwMode="auto">
          <a:xfrm>
            <a:off x="4285571" y="4091535"/>
            <a:ext cx="2946778" cy="236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4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mplate crochetagem 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" y="-661737"/>
            <a:ext cx="7772400" cy="10057486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528615" y="4104738"/>
            <a:ext cx="7242190" cy="3068671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(21) </a:t>
            </a:r>
            <a:r>
              <a:rPr lang="pt-BR" sz="3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99984 2190</a:t>
            </a:r>
          </a:p>
          <a:p>
            <a:r>
              <a:rPr lang="pt-BR" sz="3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lang="pt-B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Temos várias opções  					PARA  LHE ATENDER!!      </a:t>
            </a:r>
            <a:r>
              <a:rPr lang="pt-BR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endParaRPr lang="pt-BR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1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23900" y="1009650"/>
            <a:ext cx="638175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7724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3200" b="1" cap="all" dirty="0">
                <a:latin typeface="Arial Black" charset="0"/>
                <a:ea typeface="Arial Black" charset="0"/>
                <a:cs typeface="Arial Black" charset="0"/>
              </a:rPr>
              <a:t>                     </a:t>
            </a:r>
            <a:r>
              <a:rPr lang="pt-BR" sz="3200" b="1" cap="all" dirty="0">
                <a:solidFill>
                  <a:srgbClr val="FFFF00"/>
                </a:solidFill>
                <a:latin typeface="Arial Black" charset="0"/>
                <a:ea typeface="Arial Black" charset="0"/>
                <a:cs typeface="Arial Black" charset="0"/>
              </a:rPr>
              <a:t>cursos </a:t>
            </a:r>
          </a:p>
          <a:p>
            <a:pPr lvl="0" algn="ctr" defTabSz="77724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3200" b="1" cap="all" dirty="0">
                <a:solidFill>
                  <a:srgbClr val="00CC99"/>
                </a:solidFill>
                <a:latin typeface="Arial Black" charset="0"/>
                <a:ea typeface="Arial Black" charset="0"/>
                <a:cs typeface="Arial Black" charset="0"/>
              </a:rPr>
              <a:t>             PRESENCIAis</a:t>
            </a:r>
          </a:p>
          <a:p>
            <a:pPr lvl="0" algn="ctr" defTabSz="77724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800" b="1" cap="all" dirty="0">
                <a:solidFill>
                  <a:srgbClr val="FFC000"/>
                </a:solidFill>
                <a:latin typeface="Arial Black" charset="0"/>
                <a:ea typeface="Arial Black" charset="0"/>
                <a:cs typeface="Arial Black" charset="0"/>
              </a:rPr>
              <a:t>www.henriquecursos.com</a:t>
            </a:r>
            <a:endParaRPr lang="pt-BR" sz="2800" dirty="0"/>
          </a:p>
        </p:txBody>
      </p:sp>
      <p:pic>
        <p:nvPicPr>
          <p:cNvPr id="9" name="Picture 9" descr="Resultado de imagem para z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3777" y="3939651"/>
            <a:ext cx="65142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AutoShape 4" descr="CGC Cursos - Página inicial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2" descr="maozinh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395" y="9446815"/>
            <a:ext cx="564618" cy="564618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5430F067-C8E7-4AAC-8804-FB2DA529C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88037"/>
              </p:ext>
            </p:extLst>
          </p:nvPr>
        </p:nvGraphicFramePr>
        <p:xfrm>
          <a:off x="5810388" y="9395749"/>
          <a:ext cx="490499" cy="564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5462640" imgH="6998760" progId="CorelDRAW.Graphic.14">
                  <p:embed/>
                </p:oleObj>
              </mc:Choice>
              <mc:Fallback>
                <p:oleObj name="CorelDRAW" r:id="rId6" imgW="5462640" imgH="6998760" progId="CorelDRAW.Graphic.1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9306C818-5D85-4F2D-8F09-838DF5D1F8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388" y="9395749"/>
                        <a:ext cx="490499" cy="564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D2380AB9-D6DC-4D1B-9DCC-9ED6CD0081B7}"/>
              </a:ext>
            </a:extLst>
          </p:cNvPr>
          <p:cNvSpPr txBox="1">
            <a:spLocks/>
          </p:cNvSpPr>
          <p:nvPr/>
        </p:nvSpPr>
        <p:spPr>
          <a:xfrm>
            <a:off x="2033900" y="9395749"/>
            <a:ext cx="4946559" cy="385762"/>
          </a:xfrm>
          <a:prstGeom prst="rect">
            <a:avLst/>
          </a:prstGeom>
        </p:spPr>
        <p:txBody>
          <a:bodyPr/>
          <a:lstStyle/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38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www.henriquecursos.com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zul">
  <a:themeElements>
    <a:clrScheme name="Cor do tema">
      <a:dk1>
        <a:srgbClr val="000000"/>
      </a:dk1>
      <a:lt1>
        <a:srgbClr val="FFFFFF"/>
      </a:lt1>
      <a:dk2>
        <a:srgbClr val="004367"/>
      </a:dk2>
      <a:lt2>
        <a:srgbClr val="FFFFFF"/>
      </a:lt2>
      <a:accent1>
        <a:srgbClr val="83CDB8"/>
      </a:accent1>
      <a:accent2>
        <a:srgbClr val="004367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83CDB8"/>
      </a:hlink>
      <a:folHlink>
        <a:srgbClr val="B9D0CE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7494</TotalTime>
  <Words>489</Words>
  <Application>Microsoft Office PowerPoint</Application>
  <PresentationFormat>Personalizados</PresentationFormat>
  <Paragraphs>84</Paragraphs>
  <Slides>9</Slides>
  <Notes>8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Helvetica</vt:lpstr>
      <vt:lpstr>Source Sans Pro</vt:lpstr>
      <vt:lpstr>Azul</vt:lpstr>
      <vt:lpstr>CorelDRAW</vt:lpstr>
      <vt:lpstr>Esporão de calcâneo - Mini Guia Informativo imc 26.07.21 Toda  parte desse Material pode ser reproduzida ou distribuída por quaisquer formas ou meios, armazenada em uma base de dados ou sistema de busca, com o consentimento da autora. Todos os direitos desse Mini Guia Informativo estão livres desde de que citada a fonte www.henriquecursos.com. Copyright© 2021 para a Henriquecursos – Associação Brasileira de Crochetagem – RJ/ Brasil.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luiza.machado@hotmart.com.br</dc:creator>
  <cp:lastModifiedBy>Henrique Manoel Campos Baumgarth</cp:lastModifiedBy>
  <cp:revision>789</cp:revision>
  <dcterms:created xsi:type="dcterms:W3CDTF">2016-09-27T17:32:12Z</dcterms:created>
  <dcterms:modified xsi:type="dcterms:W3CDTF">2021-07-26T23:26:48Z</dcterms:modified>
</cp:coreProperties>
</file>